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65" r:id="rId5"/>
    <p:sldId id="261" r:id="rId6"/>
    <p:sldId id="266" r:id="rId7"/>
    <p:sldId id="258" r:id="rId8"/>
    <p:sldId id="267" r:id="rId9"/>
    <p:sldId id="270" r:id="rId10"/>
    <p:sldId id="277" r:id="rId11"/>
    <p:sldId id="262" r:id="rId12"/>
    <p:sldId id="264"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JtektcAjhgBGTJLy6FfhQ==" hashData="YCT8WH4VyB+w+PEYsVVfeduwghM="/>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1926" y="-4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A58C6-7E75-4865-BF73-D87931E877DB}"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10392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A58C6-7E75-4865-BF73-D87931E877DB}"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75072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A58C6-7E75-4865-BF73-D87931E877DB}"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30970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A58C6-7E75-4865-BF73-D87931E877DB}"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56389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A58C6-7E75-4865-BF73-D87931E877DB}" type="datetimeFigureOut">
              <a:rPr lang="en-US" smtClean="0"/>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1465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A58C6-7E75-4865-BF73-D87931E877DB}"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166908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A58C6-7E75-4865-BF73-D87931E877DB}" type="datetimeFigureOut">
              <a:rPr lang="en-US" smtClean="0"/>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149052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A58C6-7E75-4865-BF73-D87931E877DB}" type="datetimeFigureOut">
              <a:rPr lang="en-US" smtClean="0"/>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412909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A58C6-7E75-4865-BF73-D87931E877DB}" type="datetimeFigureOut">
              <a:rPr lang="en-US" smtClean="0"/>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340591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A58C6-7E75-4865-BF73-D87931E877DB}"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319172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A58C6-7E75-4865-BF73-D87931E877DB}" type="datetimeFigureOut">
              <a:rPr lang="en-US" smtClean="0"/>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39EB5-584C-4608-8256-D24821C3C0A3}" type="slidenum">
              <a:rPr lang="en-US" smtClean="0"/>
              <a:t>‹#›</a:t>
            </a:fld>
            <a:endParaRPr lang="en-US"/>
          </a:p>
        </p:txBody>
      </p:sp>
    </p:spTree>
    <p:extLst>
      <p:ext uri="{BB962C8B-B14F-4D97-AF65-F5344CB8AC3E}">
        <p14:creationId xmlns:p14="http://schemas.microsoft.com/office/powerpoint/2010/main" val="170587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A58C6-7E75-4865-BF73-D87931E877DB}" type="datetimeFigureOut">
              <a:rPr lang="en-US" smtClean="0"/>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39EB5-584C-4608-8256-D24821C3C0A3}" type="slidenum">
              <a:rPr lang="en-US" smtClean="0"/>
              <a:t>‹#›</a:t>
            </a:fld>
            <a:endParaRPr lang="en-US"/>
          </a:p>
        </p:txBody>
      </p:sp>
    </p:spTree>
    <p:extLst>
      <p:ext uri="{BB962C8B-B14F-4D97-AF65-F5344CB8AC3E}">
        <p14:creationId xmlns:p14="http://schemas.microsoft.com/office/powerpoint/2010/main" val="160339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space.com/15421-black-holes-facts-formation-discovery-sdcmp.html" TargetMode="External"/><Relationship Id="rId3" Type="http://schemas.microsoft.com/office/2007/relationships/hdphoto" Target="../media/hdphoto11.wdp"/><Relationship Id="rId7" Type="http://schemas.openxmlformats.org/officeDocument/2006/relationships/hyperlink" Target="http://solarsystem.nasa.gov/planets/profile.cfm?Object=Jupiter&amp;Display=Overview" TargetMode="External"/><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hyperlink" Target="http://www.geocities.com/lauferworld.geo/Twain.htm" TargetMode="External"/><Relationship Id="rId5" Type="http://schemas.openxmlformats.org/officeDocument/2006/relationships/hyperlink" Target="http://www.space.com/15353-meteor-showers-facts-shooting-stars-skywatching-sdcmp.html" TargetMode="External"/><Relationship Id="rId4" Type="http://schemas.openxmlformats.org/officeDocument/2006/relationships/hyperlink" Target="http://www.space.com/9116-halley-comet-spotted-ancient-greeks.html"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74229"/>
            <a:ext cx="8229600" cy="777240"/>
          </a:xfrm>
        </p:spPr>
        <p:txBody>
          <a:bodyPr>
            <a:normAutofit/>
          </a:bodyPr>
          <a:lstStyle/>
          <a:p>
            <a:pPr algn="l"/>
            <a:r>
              <a:rPr lang="en-US" sz="4000" b="1" dirty="0" smtClean="0">
                <a:solidFill>
                  <a:schemeClr val="bg1"/>
                </a:solidFill>
                <a:effectLst>
                  <a:glow rad="101600">
                    <a:schemeClr val="tx1">
                      <a:alpha val="60000"/>
                    </a:schemeClr>
                  </a:glow>
                  <a:outerShdw blurRad="38100" dist="38100" dir="2700000" algn="tl">
                    <a:srgbClr val="000000">
                      <a:alpha val="43137"/>
                    </a:srgbClr>
                  </a:outerShdw>
                </a:effectLst>
                <a:latin typeface="Viner Hand ITC" pitchFamily="66" charset="0"/>
              </a:rPr>
              <a:t>Test your skills…..</a:t>
            </a:r>
            <a:endParaRPr lang="en-US" sz="4000" b="1" dirty="0">
              <a:solidFill>
                <a:schemeClr val="bg1"/>
              </a:solidFill>
              <a:effectLst>
                <a:glow rad="101600">
                  <a:schemeClr val="tx1">
                    <a:alpha val="60000"/>
                  </a:schemeClr>
                </a:glow>
                <a:outerShdw blurRad="38100" dist="38100" dir="2700000" algn="tl">
                  <a:srgbClr val="000000">
                    <a:alpha val="43137"/>
                  </a:srgbClr>
                </a:outerShdw>
              </a:effectLst>
              <a:latin typeface="Viner Hand ITC" pitchFamily="66" charset="0"/>
            </a:endParaRPr>
          </a:p>
        </p:txBody>
      </p:sp>
      <p:pic>
        <p:nvPicPr>
          <p:cNvPr id="9" name="Enigmatis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086072260"/>
      </p:ext>
    </p:extLst>
  </p:cSld>
  <p:clrMapOvr>
    <a:masterClrMapping/>
  </p:clrMapOvr>
  <mc:AlternateContent xmlns:mc="http://schemas.openxmlformats.org/markup-compatibility/2006" xmlns:p14="http://schemas.microsoft.com/office/powerpoint/2010/main">
    <mc:Choice Requires="p14">
      <p:transition spd="slow" p14:dur="7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25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5105400"/>
            <a:ext cx="8077200" cy="1446550"/>
          </a:xfrm>
          <a:prstGeom prst="rect">
            <a:avLst/>
          </a:prstGeom>
          <a:noFill/>
        </p:spPr>
        <p:txBody>
          <a:bodyPr wrap="square" rtlCol="0">
            <a:spAutoFit/>
          </a:bodyPr>
          <a:lstStyle/>
          <a:p>
            <a:r>
              <a:rPr lang="en-US" sz="4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Meteors are </a:t>
            </a:r>
            <a:r>
              <a:rPr lang="en-US" sz="4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small chunks </a:t>
            </a:r>
            <a:r>
              <a:rPr lang="en-US" sz="4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of space debris that </a:t>
            </a:r>
            <a:r>
              <a:rPr lang="en-US" sz="4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hit </a:t>
            </a:r>
            <a:r>
              <a:rPr lang="en-US" sz="4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 planet.</a:t>
            </a:r>
            <a:endParaRPr lang="en-US" sz="4400" dirty="0"/>
          </a:p>
        </p:txBody>
      </p:sp>
    </p:spTree>
    <p:extLst>
      <p:ext uri="{BB962C8B-B14F-4D97-AF65-F5344CB8AC3E}">
        <p14:creationId xmlns:p14="http://schemas.microsoft.com/office/powerpoint/2010/main" val="130965087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29400"/>
          </a:xfrm>
        </p:spPr>
        <p:txBody>
          <a:bodyPr>
            <a:noAutofit/>
          </a:bodyPr>
          <a:lstStyle/>
          <a:p>
            <a:r>
              <a:rPr lang="en-US" sz="5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Suppose one such meteor hits a planet and devastates ¼ of it.  What would happen if  a meteor double the size of the  one mentioned before travels at the same speed and hits a planet 4 times the mass of the previously mentioned one?</a:t>
            </a:r>
            <a:endParaRPr lang="en-US" sz="5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3719113816"/>
      </p:ext>
    </p:extLst>
  </p:cSld>
  <p:clrMapOvr>
    <a:masterClrMapping/>
  </p:clrMapOvr>
  <mc:AlternateContent xmlns:mc="http://schemas.openxmlformats.org/markup-compatibility/2006" xmlns:p14="http://schemas.microsoft.com/office/powerpoint/2010/main">
    <mc:Choice Requires="p14">
      <p:transition spd="slow" p14:dur="5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Some </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useful links:</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1.</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4"/>
              </a:rPr>
              <a:t>http</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4"/>
              </a:rPr>
              <a:t>://</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4"/>
              </a:rPr>
              <a:t>www.space.com/9116-halley-comet-spotted-ancient-greeks.html</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2. </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5"/>
              </a:rPr>
              <a:t>http://</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5"/>
              </a:rPr>
              <a:t>www.space.com/15353-meteor-showers-facts-shooting-stars-skywatching-sdcmp.html</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3.</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6"/>
              </a:rPr>
              <a:t>http</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6"/>
              </a:rPr>
              <a:t>://</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6"/>
              </a:rPr>
              <a:t>www.geocities.com/lauferworld.geo/Twain.htm</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4. </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7"/>
              </a:rPr>
              <a:t>http://</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7"/>
              </a:rPr>
              <a:t>solarsystem.nasa.gov/planets/profile.cfm?Object=Jupiter&amp;Display=Overview</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5</a:t>
            </a:r>
            <a:r>
              <a:rPr lang="en-US" b="1" dirty="0" smtClean="0">
                <a:solidFill>
                  <a:schemeClr val="bg1"/>
                </a:solidFill>
                <a:effectLst>
                  <a:outerShdw blurRad="38100" dist="38100" dir="2700000" algn="tl">
                    <a:srgbClr val="000000">
                      <a:alpha val="43137"/>
                    </a:srgbClr>
                  </a:outerShdw>
                </a:effectLst>
                <a:latin typeface="Gabriola" pitchFamily="82" charset="0"/>
              </a:rPr>
              <a:t>. </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hlinkClick r:id="rId8"/>
              </a:rPr>
              <a:t>http://www.space.com/15421-black-holes-facts-formation-discovery-sdcmp.html</a:t>
            </a:r>
            <a:r>
              <a:rPr lang="en-US" b="1" dirty="0">
                <a:solidFill>
                  <a:schemeClr val="bg1"/>
                </a:solidFill>
                <a:effectLst>
                  <a:glow rad="101600">
                    <a:schemeClr val="bg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bg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endPar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467448726"/>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581400" cy="5516562"/>
          </a:xfrm>
        </p:spPr>
        <p:txBody>
          <a:bodyPr>
            <a:normAutofit/>
          </a:bodyPr>
          <a:lstStyle/>
          <a:p>
            <a:r>
              <a:rPr lang="en-US" sz="16600" dirty="0" smtClean="0">
                <a:solidFill>
                  <a:schemeClr val="bg1"/>
                </a:solidFill>
                <a:effectLst>
                  <a:glow rad="101600">
                    <a:schemeClr val="tx1">
                      <a:alpha val="60000"/>
                    </a:schemeClr>
                  </a:glow>
                  <a:outerShdw blurRad="38100" dist="38100" dir="2700000" algn="tl">
                    <a:srgbClr val="000000">
                      <a:alpha val="43137"/>
                    </a:srgbClr>
                  </a:outerShdw>
                </a:effectLst>
                <a:latin typeface="Parchment" pitchFamily="66" charset="0"/>
              </a:rPr>
              <a:t>The End</a:t>
            </a:r>
            <a:endParaRPr lang="en-US" sz="16600" dirty="0">
              <a:solidFill>
                <a:schemeClr val="bg1"/>
              </a:solidFill>
              <a:effectLst>
                <a:glow rad="101600">
                  <a:schemeClr val="tx1">
                    <a:alpha val="60000"/>
                  </a:schemeClr>
                </a:glow>
                <a:outerShdw blurRad="38100" dist="38100" dir="2700000" algn="tl">
                  <a:srgbClr val="000000">
                    <a:alpha val="43137"/>
                  </a:srgbClr>
                </a:outerShdw>
              </a:effectLst>
              <a:latin typeface="Parchment" pitchFamily="66" charset="0"/>
            </a:endParaRPr>
          </a:p>
        </p:txBody>
      </p:sp>
      <p:sp>
        <p:nvSpPr>
          <p:cNvPr id="3" name="TextBox 2"/>
          <p:cNvSpPr txBox="1"/>
          <p:nvPr/>
        </p:nvSpPr>
        <p:spPr>
          <a:xfrm>
            <a:off x="3505200" y="5654771"/>
            <a:ext cx="5449390" cy="1077218"/>
          </a:xfrm>
          <a:prstGeom prst="rect">
            <a:avLst/>
          </a:prstGeom>
          <a:noFill/>
        </p:spPr>
        <p:txBody>
          <a:bodyPr wrap="square" rtlCol="0">
            <a:spAutoFit/>
          </a:bodyPr>
          <a:lstStyle/>
          <a:p>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Viner Hand ITC" pitchFamily="66" charset="0"/>
              </a:rPr>
              <a:t>By Alina Nawab Kidwai, Grade 9 C</a:t>
            </a:r>
            <a:endPar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Viner Hand ITC" pitchFamily="66" charset="0"/>
            </a:endParaRPr>
          </a:p>
        </p:txBody>
      </p:sp>
    </p:spTree>
    <p:extLst>
      <p:ext uri="{BB962C8B-B14F-4D97-AF65-F5344CB8AC3E}">
        <p14:creationId xmlns:p14="http://schemas.microsoft.com/office/powerpoint/2010/main" val="1360904116"/>
      </p:ext>
    </p:extLst>
  </p:cSld>
  <p:clrMapOvr>
    <a:masterClrMapping/>
  </p:clrMapOvr>
  <mc:AlternateContent xmlns:mc="http://schemas.openxmlformats.org/markup-compatibility/2006" xmlns:p14="http://schemas.microsoft.com/office/powerpoint/2010/main">
    <mc:Choice Requires="p14">
      <p:transition spd="slow" p14:dur="10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000" r="-3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3048000"/>
          </a:xfrm>
        </p:spPr>
        <p:txBody>
          <a:bodyPr/>
          <a:lstStyle/>
          <a:p>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cs typeface="Andalus" pitchFamily="18" charset="-78"/>
              </a:rPr>
              <a:t>Jupiter is the largest planet in our Solar system According to NASA, you could fit 1000 Earths into it!</a:t>
            </a:r>
            <a:b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cs typeface="Andalus" pitchFamily="18" charset="-78"/>
              </a:rPr>
            </a:b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cs typeface="Andalus" pitchFamily="18" charset="-78"/>
              </a:rPr>
              <a:t>The Great Red Spot is a hurricane on the planet twice the size of Earth. </a:t>
            </a:r>
            <a:endPar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cs typeface="Andalus"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05" y="2819400"/>
            <a:ext cx="314033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19400"/>
            <a:ext cx="3067391" cy="230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029200"/>
            <a:ext cx="6439583" cy="1569660"/>
          </a:xfrm>
          <a:prstGeom prst="rect">
            <a:avLst/>
          </a:prstGeom>
          <a:noFill/>
        </p:spPr>
        <p:txBody>
          <a:bodyPr wrap="none" rtlCol="0">
            <a:spAutoFit/>
          </a:bodyPr>
          <a:lstStyle/>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Find the ratio of the size of the </a:t>
            </a: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Great Red Spot  to that of Jupiter. </a:t>
            </a:r>
            <a:endPar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4167593263"/>
      </p:ext>
    </p:extLst>
  </p:cSld>
  <p:clrMapOvr>
    <a:masterClrMapping/>
  </p:clrMapOvr>
  <mc:AlternateContent xmlns:mc="http://schemas.openxmlformats.org/markup-compatibility/2006" xmlns:p14="http://schemas.microsoft.com/office/powerpoint/2010/main">
    <mc:Choice Requires="p14">
      <p:transition spd="slow" p14:dur="16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2"/>
                                        </p:tgtEl>
                                      </p:cBhvr>
                                    </p:animEffect>
                                    <p:anim calcmode="lin" valueType="num">
                                      <p:cBhvr>
                                        <p:cTn id="37" dur="1000"/>
                                        <p:tgtEl>
                                          <p:spTgt spid="2"/>
                                        </p:tgtEl>
                                        <p:attrNameLst>
                                          <p:attrName>ppt_x</p:attrName>
                                        </p:attrNameLst>
                                      </p:cBhvr>
                                      <p:tavLst>
                                        <p:tav tm="0">
                                          <p:val>
                                            <p:strVal val="ppt_x"/>
                                          </p:val>
                                        </p:tav>
                                        <p:tav tm="100000">
                                          <p:val>
                                            <p:strVal val="ppt_x"/>
                                          </p:val>
                                        </p:tav>
                                      </p:tavLst>
                                    </p:anim>
                                    <p:anim calcmode="lin" valueType="num">
                                      <p:cBhvr>
                                        <p:cTn id="38" dur="1000"/>
                                        <p:tgtEl>
                                          <p:spTgt spid="2"/>
                                        </p:tgtEl>
                                        <p:attrNameLst>
                                          <p:attrName>ppt_y</p:attrName>
                                        </p:attrNameLst>
                                      </p:cBhvr>
                                      <p:tavLst>
                                        <p:tav tm="0">
                                          <p:val>
                                            <p:strVal val="ppt_y"/>
                                          </p:val>
                                        </p:tav>
                                        <p:tav tm="100000">
                                          <p:val>
                                            <p:strVal val="ppt_y+.1"/>
                                          </p:val>
                                        </p:tav>
                                      </p:tavLst>
                                    </p:anim>
                                    <p:set>
                                      <p:cBhvr>
                                        <p:cTn id="39" dur="1" fill="hold">
                                          <p:stCondLst>
                                            <p:cond delay="9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nodeType="clickEffect">
                                  <p:stCondLst>
                                    <p:cond delay="0"/>
                                  </p:stCondLst>
                                  <p:childTnLst>
                                    <p:animEffect transition="out" filter="fade">
                                      <p:cBhvr>
                                        <p:cTn id="43" dur="1000"/>
                                        <p:tgtEl>
                                          <p:spTgt spid="1026"/>
                                        </p:tgtEl>
                                      </p:cBhvr>
                                    </p:animEffect>
                                    <p:anim calcmode="lin" valueType="num">
                                      <p:cBhvr>
                                        <p:cTn id="44" dur="1000"/>
                                        <p:tgtEl>
                                          <p:spTgt spid="1026"/>
                                        </p:tgtEl>
                                        <p:attrNameLst>
                                          <p:attrName>ppt_x</p:attrName>
                                        </p:attrNameLst>
                                      </p:cBhvr>
                                      <p:tavLst>
                                        <p:tav tm="0">
                                          <p:val>
                                            <p:strVal val="ppt_x"/>
                                          </p:val>
                                        </p:tav>
                                        <p:tav tm="100000">
                                          <p:val>
                                            <p:strVal val="ppt_x"/>
                                          </p:val>
                                        </p:tav>
                                      </p:tavLst>
                                    </p:anim>
                                    <p:anim calcmode="lin" valueType="num">
                                      <p:cBhvr>
                                        <p:cTn id="45" dur="1000"/>
                                        <p:tgtEl>
                                          <p:spTgt spid="1026"/>
                                        </p:tgtEl>
                                        <p:attrNameLst>
                                          <p:attrName>ppt_y</p:attrName>
                                        </p:attrNameLst>
                                      </p:cBhvr>
                                      <p:tavLst>
                                        <p:tav tm="0">
                                          <p:val>
                                            <p:strVal val="ppt_y"/>
                                          </p:val>
                                        </p:tav>
                                        <p:tav tm="100000">
                                          <p:val>
                                            <p:strVal val="ppt_y+.1"/>
                                          </p:val>
                                        </p:tav>
                                      </p:tavLst>
                                    </p:anim>
                                    <p:set>
                                      <p:cBhvr>
                                        <p:cTn id="46" dur="1" fill="hold">
                                          <p:stCondLst>
                                            <p:cond delay="999"/>
                                          </p:stCondLst>
                                        </p:cTn>
                                        <p:tgtEl>
                                          <p:spTgt spid="10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1000"/>
                                        <p:tgtEl>
                                          <p:spTgt spid="1027"/>
                                        </p:tgtEl>
                                      </p:cBhvr>
                                    </p:animEffect>
                                    <p:anim calcmode="lin" valueType="num">
                                      <p:cBhvr>
                                        <p:cTn id="51" dur="1000"/>
                                        <p:tgtEl>
                                          <p:spTgt spid="1027"/>
                                        </p:tgtEl>
                                        <p:attrNameLst>
                                          <p:attrName>ppt_x</p:attrName>
                                        </p:attrNameLst>
                                      </p:cBhvr>
                                      <p:tavLst>
                                        <p:tav tm="0">
                                          <p:val>
                                            <p:strVal val="ppt_x"/>
                                          </p:val>
                                        </p:tav>
                                        <p:tav tm="100000">
                                          <p:val>
                                            <p:strVal val="ppt_x"/>
                                          </p:val>
                                        </p:tav>
                                      </p:tavLst>
                                    </p:anim>
                                    <p:anim calcmode="lin" valueType="num">
                                      <p:cBhvr>
                                        <p:cTn id="52" dur="1000"/>
                                        <p:tgtEl>
                                          <p:spTgt spid="1027"/>
                                        </p:tgtEl>
                                        <p:attrNameLst>
                                          <p:attrName>ppt_y</p:attrName>
                                        </p:attrNameLst>
                                      </p:cBhvr>
                                      <p:tavLst>
                                        <p:tav tm="0">
                                          <p:val>
                                            <p:strVal val="ppt_y"/>
                                          </p:val>
                                        </p:tav>
                                        <p:tav tm="100000">
                                          <p:val>
                                            <p:strVal val="ppt_y+.1"/>
                                          </p:val>
                                        </p:tav>
                                      </p:tavLst>
                                    </p:anim>
                                    <p:set>
                                      <p:cBhvr>
                                        <p:cTn id="53" dur="1" fill="hold">
                                          <p:stCondLst>
                                            <p:cond delay="999"/>
                                          </p:stCondLst>
                                        </p:cTn>
                                        <p:tgtEl>
                                          <p:spTgt spid="10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iterate type="lt">
                                    <p:tmPct val="0"/>
                                  </p:iterate>
                                  <p:childTnLst>
                                    <p:animEffect transition="out" filter="fade">
                                      <p:cBhvr>
                                        <p:cTn id="57" dur="1000"/>
                                        <p:tgtEl>
                                          <p:spTgt spid="4"/>
                                        </p:tgtEl>
                                      </p:cBhvr>
                                    </p:animEffect>
                                    <p:anim calcmode="lin" valueType="num">
                                      <p:cBhvr>
                                        <p:cTn id="58" dur="1000"/>
                                        <p:tgtEl>
                                          <p:spTgt spid="4"/>
                                        </p:tgtEl>
                                        <p:attrNameLst>
                                          <p:attrName>ppt_x</p:attrName>
                                        </p:attrNameLst>
                                      </p:cBhvr>
                                      <p:tavLst>
                                        <p:tav tm="0">
                                          <p:val>
                                            <p:strVal val="ppt_x"/>
                                          </p:val>
                                        </p:tav>
                                        <p:tav tm="100000">
                                          <p:val>
                                            <p:strVal val="ppt_x"/>
                                          </p:val>
                                        </p:tav>
                                      </p:tavLst>
                                    </p:anim>
                                    <p:anim calcmode="lin" valueType="num">
                                      <p:cBhvr>
                                        <p:cTn id="59" dur="1000"/>
                                        <p:tgtEl>
                                          <p:spTgt spid="4"/>
                                        </p:tgtEl>
                                        <p:attrNameLst>
                                          <p:attrName>ppt_y</p:attrName>
                                        </p:attrNameLst>
                                      </p:cBhvr>
                                      <p:tavLst>
                                        <p:tav tm="0">
                                          <p:val>
                                            <p:strVal val="ppt_y"/>
                                          </p:val>
                                        </p:tav>
                                        <p:tav tm="100000">
                                          <p:val>
                                            <p:strVal val="ppt_y+.1"/>
                                          </p:val>
                                        </p:tav>
                                      </p:tavLst>
                                    </p:anim>
                                    <p:set>
                                      <p:cBhvr>
                                        <p:cTn id="6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60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Black holes are some of the strangest and most fascinating objects found in outer space. They are objects of </a:t>
            </a:r>
            <a:r>
              <a:rPr lang="en-US" sz="60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infinite </a:t>
            </a:r>
            <a:r>
              <a:rPr lang="en-US" sz="60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density, with such strong gravitational attraction that even light cannot escape from their grasp if it comes near </a:t>
            </a:r>
            <a:r>
              <a:rPr lang="en-US" sz="60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enough! </a:t>
            </a:r>
            <a:endParaRPr lang="en-US" sz="60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891332195"/>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1" y="228600"/>
            <a:ext cx="8991600" cy="6278642"/>
          </a:xfrm>
          <a:prstGeom prst="rect">
            <a:avLst/>
          </a:prstGeom>
          <a:noFill/>
        </p:spPr>
        <p:txBody>
          <a:bodyPr wrap="square" rtlCol="0">
            <a:spAutoFit/>
          </a:bodyPr>
          <a:lstStyle/>
          <a:p>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When a star burns through the last of its fuel, </a:t>
            </a:r>
            <a:endPar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it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may find itself collapsing. </a:t>
            </a: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For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smaller stars</a:t>
            </a: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t>
            </a: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up to about three times the sun's mass, </a:t>
            </a:r>
            <a:endPar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the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new core will be a neutron star or a white dwarf. </a:t>
            </a:r>
            <a:endPar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But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when a larger star collapses, </a:t>
            </a:r>
            <a:endPar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it </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continues to fall in on itself to create a stellar black hole.</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r>
            <a:b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b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a:t>
            </a:r>
            <a:endParaRPr lang="en-US" dirty="0"/>
          </a:p>
        </p:txBody>
      </p:sp>
    </p:spTree>
    <p:extLst>
      <p:ext uri="{BB962C8B-B14F-4D97-AF65-F5344CB8AC3E}">
        <p14:creationId xmlns:p14="http://schemas.microsoft.com/office/powerpoint/2010/main" val="3236699875"/>
      </p:ext>
    </p:extLst>
  </p:cSld>
  <p:clrMapOvr>
    <a:masterClrMapping/>
  </p:clrMapOvr>
  <mc:AlternateContent xmlns:mc="http://schemas.openxmlformats.org/markup-compatibility/2006" xmlns:p14="http://schemas.microsoft.com/office/powerpoint/2010/main">
    <mc:Choice Requires="p14">
      <p:transition spd="slow">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3">
                                            <p:txEl>
                                              <p:pRg st="0" end="0"/>
                                            </p:txEl>
                                          </p:spTgt>
                                        </p:tgtEl>
                                      </p:cBhvr>
                                    </p:animEffect>
                                    <p:anim calcmode="lin" valueType="num">
                                      <p:cBhvr>
                                        <p:cTn id="39"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p:tgtEl>
                                          <p:spTgt spid="3">
                                            <p:txEl>
                                              <p:pRg st="0" end="0"/>
                                            </p:txEl>
                                          </p:spTgt>
                                        </p:tgtEl>
                                        <p:attrNameLst>
                                          <p:attrName>ppt_y</p:attrName>
                                        </p:attrNameLst>
                                      </p:cBhvr>
                                      <p:tavLst>
                                        <p:tav tm="0">
                                          <p:val>
                                            <p:strVal val="ppt_y"/>
                                          </p:val>
                                        </p:tav>
                                        <p:tav tm="100000">
                                          <p:val>
                                            <p:strVal val="ppt_y+.1"/>
                                          </p:val>
                                        </p:tav>
                                      </p:tavLst>
                                    </p:anim>
                                    <p:set>
                                      <p:cBhvr>
                                        <p:cTn id="41" dur="1" fill="hold">
                                          <p:stCondLst>
                                            <p:cond delay="999"/>
                                          </p:stCondLst>
                                        </p:cTn>
                                        <p:tgtEl>
                                          <p:spTgt spid="3">
                                            <p:txEl>
                                              <p:pRg st="0" end="0"/>
                                            </p:txEl>
                                          </p:spTgt>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3">
                                            <p:txEl>
                                              <p:pRg st="1" end="1"/>
                                            </p:txEl>
                                          </p:spTgt>
                                        </p:tgtEl>
                                      </p:cBhvr>
                                    </p:animEffect>
                                    <p:anim calcmode="lin" valueType="num">
                                      <p:cBhvr>
                                        <p:cTn id="4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p:tgtEl>
                                          <p:spTgt spid="3">
                                            <p:txEl>
                                              <p:pRg st="1" end="1"/>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3">
                                            <p:txEl>
                                              <p:pRg st="1" end="1"/>
                                            </p:txEl>
                                          </p:spTgt>
                                        </p:tgtEl>
                                        <p:attrNameLst>
                                          <p:attrName>style.visibility</p:attrName>
                                        </p:attrNameLst>
                                      </p:cBhvr>
                                      <p:to>
                                        <p:strVal val="hidden"/>
                                      </p:to>
                                    </p:set>
                                  </p:childTnLst>
                                </p:cTn>
                              </p:par>
                              <p:par>
                                <p:cTn id="47" presetID="42" presetClass="exit" presetSubtype="0" fill="hold" grpId="0" nodeType="withEffect">
                                  <p:stCondLst>
                                    <p:cond delay="0"/>
                                  </p:stCondLst>
                                  <p:childTnLst>
                                    <p:animEffect transition="out" filter="fade">
                                      <p:cBhvr>
                                        <p:cTn id="48" dur="1000"/>
                                        <p:tgtEl>
                                          <p:spTgt spid="3">
                                            <p:txEl>
                                              <p:pRg st="2" end="2"/>
                                            </p:txEl>
                                          </p:spTgt>
                                        </p:tgtEl>
                                      </p:cBhvr>
                                    </p:animEffect>
                                    <p:anim calcmode="lin" valueType="num">
                                      <p:cBhvr>
                                        <p:cTn id="4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p:tgtEl>
                                          <p:spTgt spid="3">
                                            <p:txEl>
                                              <p:pRg st="2" end="2"/>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3">
                                            <p:txEl>
                                              <p:pRg st="2" end="2"/>
                                            </p:txEl>
                                          </p:spTgt>
                                        </p:tgtEl>
                                        <p:attrNameLst>
                                          <p:attrName>style.visibility</p:attrName>
                                        </p:attrNameLst>
                                      </p:cBhvr>
                                      <p:to>
                                        <p:strVal val="hidden"/>
                                      </p:to>
                                    </p:set>
                                  </p:childTnLst>
                                </p:cTn>
                              </p:par>
                              <p:par>
                                <p:cTn id="52" presetID="42" presetClass="exit" presetSubtype="0" fill="hold" grpId="0" nodeType="withEffect">
                                  <p:stCondLst>
                                    <p:cond delay="0"/>
                                  </p:stCondLst>
                                  <p:childTnLst>
                                    <p:animEffect transition="out" filter="fade">
                                      <p:cBhvr>
                                        <p:cTn id="53" dur="1000"/>
                                        <p:tgtEl>
                                          <p:spTgt spid="3">
                                            <p:txEl>
                                              <p:pRg st="3" end="3"/>
                                            </p:txEl>
                                          </p:spTgt>
                                        </p:tgtEl>
                                      </p:cBhvr>
                                    </p:animEffect>
                                    <p:anim calcmode="lin" valueType="num">
                                      <p:cBhvr>
                                        <p:cTn id="54"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p:tgtEl>
                                          <p:spTgt spid="3">
                                            <p:txEl>
                                              <p:pRg st="3" end="3"/>
                                            </p:txEl>
                                          </p:spTgt>
                                        </p:tgtEl>
                                        <p:attrNameLst>
                                          <p:attrName>ppt_y</p:attrName>
                                        </p:attrNameLst>
                                      </p:cBhvr>
                                      <p:tavLst>
                                        <p:tav tm="0">
                                          <p:val>
                                            <p:strVal val="ppt_y"/>
                                          </p:val>
                                        </p:tav>
                                        <p:tav tm="100000">
                                          <p:val>
                                            <p:strVal val="ppt_y+.1"/>
                                          </p:val>
                                        </p:tav>
                                      </p:tavLst>
                                    </p:anim>
                                    <p:set>
                                      <p:cBhvr>
                                        <p:cTn id="56" dur="1" fill="hold">
                                          <p:stCondLst>
                                            <p:cond delay="999"/>
                                          </p:stCondLst>
                                        </p:cTn>
                                        <p:tgtEl>
                                          <p:spTgt spid="3">
                                            <p:txEl>
                                              <p:pRg st="3" end="3"/>
                                            </p:txEl>
                                          </p:spTgt>
                                        </p:tgtEl>
                                        <p:attrNameLst>
                                          <p:attrName>style.visibility</p:attrName>
                                        </p:attrNameLst>
                                      </p:cBhvr>
                                      <p:to>
                                        <p:strVal val="hidden"/>
                                      </p:to>
                                    </p:set>
                                  </p:childTnLst>
                                </p:cTn>
                              </p:par>
                              <p:par>
                                <p:cTn id="57" presetID="42" presetClass="exit" presetSubtype="0" fill="hold" grpId="0" nodeType="withEffect">
                                  <p:stCondLst>
                                    <p:cond delay="0"/>
                                  </p:stCondLst>
                                  <p:childTnLst>
                                    <p:animEffect transition="out" filter="fade">
                                      <p:cBhvr>
                                        <p:cTn id="58" dur="1000"/>
                                        <p:tgtEl>
                                          <p:spTgt spid="3">
                                            <p:txEl>
                                              <p:pRg st="4" end="4"/>
                                            </p:txEl>
                                          </p:spTgt>
                                        </p:tgtEl>
                                      </p:cBhvr>
                                    </p:animEffect>
                                    <p:anim calcmode="lin" valueType="num">
                                      <p:cBhvr>
                                        <p:cTn id="59"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p:tgtEl>
                                          <p:spTgt spid="3">
                                            <p:txEl>
                                              <p:pRg st="4" end="4"/>
                                            </p:tx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3">
                                            <p:txEl>
                                              <p:pRg st="4" end="4"/>
                                            </p:txEl>
                                          </p:spTgt>
                                        </p:tgtEl>
                                        <p:attrNameLst>
                                          <p:attrName>style.visibility</p:attrName>
                                        </p:attrNameLst>
                                      </p:cBhvr>
                                      <p:to>
                                        <p:strVal val="hidden"/>
                                      </p:to>
                                    </p:set>
                                  </p:childTnLst>
                                </p:cTn>
                              </p:par>
                              <p:par>
                                <p:cTn id="62" presetID="42" presetClass="exit" presetSubtype="0" fill="hold" grpId="0" nodeType="withEffect">
                                  <p:stCondLst>
                                    <p:cond delay="0"/>
                                  </p:stCondLst>
                                  <p:childTnLst>
                                    <p:animEffect transition="out" filter="fade">
                                      <p:cBhvr>
                                        <p:cTn id="63" dur="1000"/>
                                        <p:tgtEl>
                                          <p:spTgt spid="3">
                                            <p:txEl>
                                              <p:pRg st="5" end="5"/>
                                            </p:txEl>
                                          </p:spTgt>
                                        </p:tgtEl>
                                      </p:cBhvr>
                                    </p:animEffect>
                                    <p:anim calcmode="lin" valueType="num">
                                      <p:cBhvr>
                                        <p:cTn id="64"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p:tgtEl>
                                          <p:spTgt spid="3">
                                            <p:txEl>
                                              <p:pRg st="5" end="5"/>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524000"/>
            <a:ext cx="6438900" cy="429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531" y="228600"/>
            <a:ext cx="8390438" cy="2123658"/>
          </a:xfrm>
          <a:prstGeom prst="rect">
            <a:avLst/>
          </a:prstGeom>
          <a:noFill/>
        </p:spPr>
        <p:txBody>
          <a:bodyPr wrap="none" rtlCol="0">
            <a:spAutoFit/>
          </a:bodyPr>
          <a:lstStyle/>
          <a:p>
            <a:r>
              <a:rPr lang="en-US" sz="4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Who was the first person to predict the existence</a:t>
            </a:r>
          </a:p>
          <a:p>
            <a:r>
              <a:rPr lang="en-US" sz="4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of black holes?</a:t>
            </a:r>
          </a:p>
          <a:p>
            <a:r>
              <a:rPr lang="en-US" sz="4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Of course, it was Albert Einstein! </a:t>
            </a:r>
            <a:endParaRPr lang="en-US" sz="4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0038886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4">
                                            <p:txEl>
                                              <p:pRg st="0" end="0"/>
                                            </p:txEl>
                                          </p:spTgt>
                                        </p:tgtEl>
                                      </p:cBhvr>
                                    </p:animEffect>
                                    <p:anim calcmode="lin" valueType="num">
                                      <p:cBhvr>
                                        <p:cTn id="28"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p:tgtEl>
                                          <p:spTgt spid="4">
                                            <p:txEl>
                                              <p:pRg st="0" end="0"/>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4">
                                            <p:txEl>
                                              <p:pRg st="0" end="0"/>
                                            </p:txEl>
                                          </p:spTgt>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4">
                                            <p:txEl>
                                              <p:pRg st="1" end="1"/>
                                            </p:txEl>
                                          </p:spTgt>
                                        </p:tgtEl>
                                      </p:cBhvr>
                                    </p:animEffect>
                                    <p:anim calcmode="lin" valueType="num">
                                      <p:cBhvr>
                                        <p:cTn id="33" dur="1000"/>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p:tgtEl>
                                          <p:spTgt spid="4">
                                            <p:txEl>
                                              <p:pRg st="1" end="1"/>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4">
                                            <p:txEl>
                                              <p:pRg st="1" end="1"/>
                                            </p:txEl>
                                          </p:spTgt>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4">
                                            <p:txEl>
                                              <p:pRg st="2" end="2"/>
                                            </p:txEl>
                                          </p:spTgt>
                                        </p:tgtEl>
                                      </p:cBhvr>
                                    </p:animEffect>
                                    <p:anim calcmode="lin" valueType="num">
                                      <p:cBhvr>
                                        <p:cTn id="38" dur="1000"/>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p:tgtEl>
                                          <p:spTgt spid="4">
                                            <p:txEl>
                                              <p:pRg st="2" end="2"/>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4">
                                            <p:txEl>
                                              <p:pRg st="2" end="2"/>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3"/>
                                        </p:tgtEl>
                                      </p:cBhvr>
                                    </p:animEffect>
                                    <p:anim calcmode="lin" valueType="num">
                                      <p:cBhvr>
                                        <p:cTn id="52" dur="1000"/>
                                        <p:tgtEl>
                                          <p:spTgt spid="3"/>
                                        </p:tgtEl>
                                        <p:attrNameLst>
                                          <p:attrName>ppt_x</p:attrName>
                                        </p:attrNameLst>
                                      </p:cBhvr>
                                      <p:tavLst>
                                        <p:tav tm="0">
                                          <p:val>
                                            <p:strVal val="ppt_x"/>
                                          </p:val>
                                        </p:tav>
                                        <p:tav tm="100000">
                                          <p:val>
                                            <p:strVal val="ppt_x"/>
                                          </p:val>
                                        </p:tav>
                                      </p:tavLst>
                                    </p:anim>
                                    <p:anim calcmode="lin" valueType="num">
                                      <p:cBhvr>
                                        <p:cTn id="53" dur="1000"/>
                                        <p:tgtEl>
                                          <p:spTgt spid="3"/>
                                        </p:tgtEl>
                                        <p:attrNameLst>
                                          <p:attrName>ppt_y</p:attrName>
                                        </p:attrNameLst>
                                      </p:cBhvr>
                                      <p:tavLst>
                                        <p:tav tm="0">
                                          <p:val>
                                            <p:strVal val="ppt_y"/>
                                          </p:val>
                                        </p:tav>
                                        <p:tav tm="100000">
                                          <p:val>
                                            <p:strVal val="ppt_y+.1"/>
                                          </p:val>
                                        </p:tav>
                                      </p:tavLst>
                                    </p:anim>
                                    <p:set>
                                      <p:cBhvr>
                                        <p:cTn id="5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81000" y="1905000"/>
            <a:ext cx="8229600" cy="2667000"/>
          </a:xfrm>
        </p:spPr>
        <p:txBody>
          <a:bodyPr>
            <a:normAutofit/>
          </a:bodyPr>
          <a:lstStyle/>
          <a:p>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Quasars </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are very energetic active galactic nuclei,  powered by supermassive </a:t>
            </a:r>
            <a:r>
              <a:rPr lang="en-US"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and super-active black holes at the </a:t>
            </a:r>
            <a:r>
              <a:rPr lang="en-US"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center of galaxies.  </a:t>
            </a:r>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441"/>
            <a:ext cx="9162988" cy="68784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873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sp>
        <p:nvSpPr>
          <p:cNvPr id="3" name="TextBox 2"/>
          <p:cNvSpPr txBox="1"/>
          <p:nvPr/>
        </p:nvSpPr>
        <p:spPr>
          <a:xfrm>
            <a:off x="914401" y="685800"/>
            <a:ext cx="7315200" cy="4401205"/>
          </a:xfrm>
          <a:prstGeom prst="rect">
            <a:avLst/>
          </a:prstGeom>
          <a:noFill/>
        </p:spPr>
        <p:txBody>
          <a:bodyPr wrap="square" rtlCol="0">
            <a:spAutoFit/>
          </a:bodyPr>
          <a:lstStyle/>
          <a:p>
            <a:r>
              <a:rPr lang="en-US" sz="4000" b="1" dirty="0" smtClean="0">
                <a:solidFill>
                  <a:schemeClr val="bg1"/>
                </a:solidFill>
                <a:effectLst>
                  <a:glow rad="101600">
                    <a:schemeClr val="tx1">
                      <a:alpha val="60000"/>
                    </a:schemeClr>
                  </a:glow>
                </a:effectLst>
                <a:latin typeface="Gabriola" pitchFamily="82" charset="0"/>
              </a:rPr>
              <a:t>Now, think of a new Quasar. Let’s name it XYZ.  Imagine 10 asteroid arms, each of length  50 billion km,  revolving around the black hole.  If , at a given time, the black hole consumes  50 million km from each arm, what is the total length of all the arms after consumption?</a:t>
            </a:r>
            <a:endParaRPr lang="en-US" sz="44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
        <p:nvSpPr>
          <p:cNvPr id="4" name="TextBox 3"/>
          <p:cNvSpPr txBox="1"/>
          <p:nvPr/>
        </p:nvSpPr>
        <p:spPr>
          <a:xfrm>
            <a:off x="1295400" y="5093536"/>
            <a:ext cx="6208712" cy="1323439"/>
          </a:xfrm>
          <a:prstGeom prst="rect">
            <a:avLst/>
          </a:prstGeom>
          <a:noFill/>
        </p:spPr>
        <p:txBody>
          <a:bodyPr wrap="square" rtlCol="0">
            <a:spAutoFit/>
          </a:bodyPr>
          <a:lstStyle/>
          <a:p>
            <a:r>
              <a:rPr lang="en-US" sz="40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*Remember: The information above is NOT authentic. We’re only assuming.</a:t>
            </a:r>
            <a:endParaRPr lang="en-US" sz="40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4279177465"/>
      </p:ext>
    </p:extLst>
  </p:cSld>
  <p:clrMapOvr>
    <a:masterClrMapping/>
  </p:clrMapOvr>
  <mc:AlternateContent xmlns:mc="http://schemas.openxmlformats.org/markup-compatibility/2006" xmlns:p14="http://schemas.microsoft.com/office/powerpoint/2010/main">
    <mc:Choice Requires="p14">
      <p:transition spd="slow" p14:dur="3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0" y="228600"/>
            <a:ext cx="9144000" cy="4343400"/>
          </a:xfrm>
        </p:spPr>
        <p:txBody>
          <a:bodyPr>
            <a:noAutofit/>
          </a:bodyPr>
          <a:lstStyle/>
          <a:p>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 comet is an icy body that releases gas or </a:t>
            </a: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dust</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Comets orbit the sun, but most are believed to inhabit in an area known as the </a:t>
            </a:r>
            <a:r>
              <a:rPr lang="en-US" sz="4800" b="1" dirty="0" err="1">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Oort</a:t>
            </a:r>
            <a:r>
              <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 Cloud, far beyond the orbit of Pluto. Occasionally a comet streaks through the inner solar system; some do so regularly, some only once every few centuries. </a:t>
            </a:r>
          </a:p>
        </p:txBody>
      </p:sp>
      <p:sp>
        <p:nvSpPr>
          <p:cNvPr id="4" name="TextBox 3"/>
          <p:cNvSpPr txBox="1"/>
          <p:nvPr/>
        </p:nvSpPr>
        <p:spPr>
          <a:xfrm>
            <a:off x="381000" y="4953000"/>
            <a:ext cx="8458199" cy="1754326"/>
          </a:xfrm>
          <a:prstGeom prst="rect">
            <a:avLst/>
          </a:prstGeom>
          <a:noFill/>
        </p:spPr>
        <p:txBody>
          <a:bodyPr wrap="square" rtlCol="0">
            <a:spAutoFit/>
          </a:bodyPr>
          <a:lstStyle/>
          <a:p>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A very famous comet is Halley’s Comet, which travels near our planet every 74 to 79 years. Do you know the connection between this comet and Mark Twain’s life?</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3288514011"/>
      </p:ext>
    </p:extLst>
  </p:cSld>
  <p:clrMapOvr>
    <a:masterClrMapping/>
  </p:clrMapOvr>
  <mc:AlternateContent xmlns:mc="http://schemas.openxmlformats.org/markup-compatibility/2006" xmlns:p14="http://schemas.microsoft.com/office/powerpoint/2010/main">
    <mc:Choice Requires="p14">
      <p:transition spd="slow" p14:dur="85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381000"/>
            <a:ext cx="8610600" cy="5909310"/>
          </a:xfrm>
          <a:prstGeom prst="rect">
            <a:avLst/>
          </a:prstGeom>
          <a:noFill/>
        </p:spPr>
        <p:txBody>
          <a:bodyPr wrap="square" rtlCol="0">
            <a:spAutoFit/>
          </a:bodyPr>
          <a:lstStyle/>
          <a:p>
            <a:r>
              <a:rPr lang="en-US" sz="5400" b="1" dirty="0" smtClean="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rPr>
              <a:t>Let’s now assume—and only assume—that a new comet , call it ABC,  orbits a star.  If it completes one revolution every 175 years, and the distance it travels in 1 year is 2 million km, how much would it have travelled  if it were halfway to the completion to its second revolution?</a:t>
            </a:r>
            <a:endParaRPr lang="en-US" sz="6000" b="1" dirty="0">
              <a:solidFill>
                <a:schemeClr val="bg1"/>
              </a:solidFill>
              <a:effectLst>
                <a:glow rad="101600">
                  <a:schemeClr val="tx1">
                    <a:alpha val="60000"/>
                  </a:schemeClr>
                </a:glow>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364726307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Alina Math Challe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Alina Math Challenge</Template>
  <TotalTime>27</TotalTime>
  <Words>484</Words>
  <Application>Microsoft Office PowerPoint</Application>
  <PresentationFormat>On-screen Show (4:3)</PresentationFormat>
  <Paragraphs>25</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Alina Math Challenge</vt:lpstr>
      <vt:lpstr>Test your skills…..</vt:lpstr>
      <vt:lpstr>Jupiter is the largest planet in our Solar system According to NASA, you could fit 1000 Earths into it! The Great Red Spot is a hurricane on the planet twice the size of Earth. </vt:lpstr>
      <vt:lpstr>Black holes are some of the strangest and most fascinating objects found in outer space. They are objects of infinite density, with such strong gravitational attraction that even light cannot escape from their grasp if it comes near enough! </vt:lpstr>
      <vt:lpstr>PowerPoint Presentation</vt:lpstr>
      <vt:lpstr>PowerPoint Presentation</vt:lpstr>
      <vt:lpstr>Quasars are very energetic active galactic nuclei,  powered by supermassive and super-active black holes at the center of galaxies.  </vt:lpstr>
      <vt:lpstr>PowerPoint Presentation</vt:lpstr>
      <vt:lpstr>A comet is an icy body that releases gas or dust. Comets orbit the sun, but most are believed to inhabit in an area known as the Oort Cloud, far beyond the orbit of Pluto. Occasionally a comet streaks through the inner solar system; some do so regularly, some only once every few centuries. </vt:lpstr>
      <vt:lpstr>PowerPoint Presentation</vt:lpstr>
      <vt:lpstr>PowerPoint Presentation</vt:lpstr>
      <vt:lpstr>Suppose one such meteor hits a planet and devastates ¼ of it.  What would happen if  a meteor double the size of the  one mentioned before travels at the same speed and hits a planet 4 times the mass of the previously mentioned one?</vt:lpstr>
      <vt:lpstr>      Some useful links: 1.http://www.space.com/9116-halley-comet-spotted-ancient-greeks.html 2. http://www.space.com/15353-meteor-showers-facts-shooting-stars-skywatching-sdcmp.html 3.http://www.geocities.com/lauferworld.geo/Twain.htm 4. http://solarsystem.nasa.gov/planets/profile.cfm?Object=Jupiter&amp;Display=Overview 5. http://www.space.com/15421-black-holes-facts-formation-discovery-sdcmp.html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your skills…..</dc:title>
  <dc:creator>Ms. Sajna Santhosh - OOIS Teacher</dc:creator>
  <cp:lastModifiedBy>Ms. Sajna Santhosh - OOIS Teacher</cp:lastModifiedBy>
  <cp:revision>3</cp:revision>
  <dcterms:created xsi:type="dcterms:W3CDTF">2013-02-18T16:56:53Z</dcterms:created>
  <dcterms:modified xsi:type="dcterms:W3CDTF">2013-02-18T17:24:39Z</dcterms:modified>
</cp:coreProperties>
</file>